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406" r:id="rId3"/>
    <p:sldId id="407" r:id="rId4"/>
    <p:sldId id="408" r:id="rId5"/>
    <p:sldId id="419" r:id="rId6"/>
    <p:sldId id="420" r:id="rId7"/>
    <p:sldId id="421" r:id="rId8"/>
    <p:sldId id="403" r:id="rId9"/>
    <p:sldId id="405" r:id="rId10"/>
    <p:sldId id="410" r:id="rId11"/>
    <p:sldId id="409" r:id="rId12"/>
    <p:sldId id="411" r:id="rId13"/>
    <p:sldId id="412" r:id="rId14"/>
    <p:sldId id="413" r:id="rId15"/>
    <p:sldId id="414" r:id="rId16"/>
    <p:sldId id="415" r:id="rId17"/>
    <p:sldId id="418" r:id="rId18"/>
    <p:sldId id="416" r:id="rId19"/>
    <p:sldId id="31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45"/>
    <p:restoredTop sz="86538"/>
  </p:normalViewPr>
  <p:slideViewPr>
    <p:cSldViewPr snapToObjects="1">
      <p:cViewPr varScale="1">
        <p:scale>
          <a:sx n="109" d="100"/>
          <a:sy n="109" d="100"/>
        </p:scale>
        <p:origin x="143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18" d="100"/>
          <a:sy n="118" d="100"/>
        </p:scale>
        <p:origin x="23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21ED3-A5B8-0F43-BEC8-3BB1C1D7A737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41FF0E-6A16-9846-9D25-5326C9261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95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Slides</a:t>
            </a:r>
            <a:r>
              <a:rPr lang="en-US" baseline="0" dirty="0" smtClean="0"/>
              <a:t> a</a:t>
            </a:r>
            <a:r>
              <a:rPr lang="en-US" dirty="0" smtClean="0"/>
              <a:t>dapted from Princeton COS</a:t>
            </a:r>
            <a:r>
              <a:rPr lang="en-US" baseline="0" dirty="0" smtClean="0"/>
              <a:t> 561 Advanced Computer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HBO Silicon</a:t>
            </a:r>
            <a:r>
              <a:rPr lang="en-US" baseline="0" dirty="0" smtClean="0"/>
              <a:t> Valley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41FF0E-6A16-9846-9D25-5326C92617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07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56177-CEF1-0141-836F-3867E7E9C1D8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1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8FB9-92E9-4C40-A76A-6D1CDAB665BB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3505-CCE7-CA4C-B4F1-35193B6B5156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3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E57FB-CD21-0942-A714-152EC4568E9D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5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2927-A654-D74D-A6C0-BF96EF7229C7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86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554B6-7788-2348-9289-7CAD598A9555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1CB-FA13-3243-AD80-8733E43C7C1F}" type="datetime1">
              <a:rPr lang="en-US" smtClean="0"/>
              <a:t>9/19/19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3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72A9A-4F1F-854A-9B1E-96AFCC4A9B03}" type="datetime1">
              <a:rPr lang="en-US" smtClean="0"/>
              <a:t>9/19/19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4595-1B90-0F4A-A1D0-6609637EC4CD}" type="datetime1">
              <a:rPr lang="en-US" smtClean="0"/>
              <a:t>9/19/19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B26F-796F-BD4B-9EC5-A039FE9C305B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58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2C28A-C946-0143-970B-84B8FE5654F4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0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1EFE4-169C-9248-BC74-4797ECDAE130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C91BF9F-A6D6-9C44-9AC2-A799D1CC7B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96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7060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Overlay Networks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707381"/>
          </a:xfrm>
        </p:spPr>
        <p:txBody>
          <a:bodyPr>
            <a:normAutofit/>
          </a:bodyPr>
          <a:lstStyle/>
          <a:p>
            <a:r>
              <a:rPr lang="en-US" b="0" dirty="0" smtClean="0"/>
              <a:t>Xin Jin</a:t>
            </a:r>
          </a:p>
          <a:p>
            <a:r>
              <a:rPr lang="en-US" b="0" dirty="0"/>
              <a:t>Fall 201</a:t>
            </a:r>
            <a:r>
              <a:rPr lang="en-US" altLang="zh-CN" b="0" dirty="0"/>
              <a:t>9</a:t>
            </a:r>
            <a:r>
              <a:rPr lang="en-US" b="0" dirty="0"/>
              <a:t> (</a:t>
            </a:r>
            <a:r>
              <a:rPr lang="en-US" b="0" dirty="0" err="1"/>
              <a:t>TTh</a:t>
            </a:r>
            <a:r>
              <a:rPr lang="en-US" b="0" dirty="0"/>
              <a:t> 1:30-2:45 in </a:t>
            </a:r>
            <a:r>
              <a:rPr lang="en-US" altLang="zh-CN" b="0" dirty="0" err="1"/>
              <a:t>Hodson</a:t>
            </a:r>
            <a:r>
              <a:rPr lang="zh-CN" altLang="en-US" b="0" dirty="0"/>
              <a:t> </a:t>
            </a:r>
            <a:r>
              <a:rPr lang="en-US" altLang="zh-CN" b="0" dirty="0"/>
              <a:t>316)</a:t>
            </a:r>
            <a:endParaRPr lang="en-US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94" y="4746800"/>
            <a:ext cx="1879012" cy="910329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143000" y="5943601"/>
            <a:ext cx="68580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smtClean="0"/>
              <a:t>EN.601.714 Advanced </a:t>
            </a:r>
            <a:r>
              <a:rPr lang="en-US" b="0" dirty="0"/>
              <a:t>Computer Networks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github.com</a:t>
            </a:r>
            <a:r>
              <a:rPr lang="en-US" b="0" dirty="0" smtClean="0"/>
              <a:t>/</a:t>
            </a:r>
            <a:r>
              <a:rPr lang="en-US" b="0" dirty="0" err="1" smtClean="0"/>
              <a:t>xinjin</a:t>
            </a:r>
            <a:r>
              <a:rPr lang="en-US" b="0" dirty="0" smtClean="0"/>
              <a:t>/course-</a:t>
            </a:r>
            <a:r>
              <a:rPr lang="en-US" b="0" dirty="0" err="1" smtClean="0"/>
              <a:t>adv</a:t>
            </a:r>
            <a:r>
              <a:rPr lang="en-US" b="0" dirty="0" smtClean="0"/>
              <a:t>-net</a:t>
            </a:r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>
            <a:normAutofit/>
          </a:bodyPr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</a:t>
            </a:r>
            <a:r>
              <a:rPr lang="en-US" smtClean="0"/>
              <a:t>Anonymous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91" y="1857910"/>
            <a:ext cx="3617767" cy="46952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000"/>
            <a:ext cx="41638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11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308"/>
            <a:ext cx="9179218" cy="6887308"/>
          </a:xfrm>
        </p:spPr>
      </p:pic>
    </p:spTree>
    <p:extLst>
      <p:ext uri="{BB962C8B-B14F-4D97-AF65-F5344CB8AC3E}">
        <p14:creationId xmlns:p14="http://schemas.microsoft.com/office/powerpoint/2010/main" val="1246097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94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16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2" y="-1"/>
            <a:ext cx="9149862" cy="68652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3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0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3"/>
            <a:ext cx="9144000" cy="686088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08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smtClean="0"/>
              <a:t>Thanks!</a:t>
            </a:r>
            <a:br>
              <a:rPr lang="en-US" smtClean="0"/>
            </a:br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209801"/>
            <a:ext cx="3943350" cy="3967162"/>
          </a:xfrm>
        </p:spPr>
        <p:txBody>
          <a:bodyPr/>
          <a:lstStyle/>
          <a:p>
            <a:r>
              <a:rPr lang="en-US" dirty="0" smtClean="0"/>
              <a:t>File-sharing service for music</a:t>
            </a:r>
          </a:p>
          <a:p>
            <a:r>
              <a:rPr lang="en-US" dirty="0" smtClean="0"/>
              <a:t>Launched in June 1999</a:t>
            </a:r>
          </a:p>
          <a:p>
            <a:r>
              <a:rPr lang="en-US" dirty="0" smtClean="0"/>
              <a:t>Had </a:t>
            </a:r>
            <a:r>
              <a:rPr lang="en-US" dirty="0" smtClean="0">
                <a:solidFill>
                  <a:schemeClr val="accent1"/>
                </a:solidFill>
              </a:rPr>
              <a:t>tens of millions </a:t>
            </a:r>
            <a:r>
              <a:rPr lang="en-US" dirty="0" smtClean="0"/>
              <a:t>of users in one year</a:t>
            </a:r>
          </a:p>
          <a:p>
            <a:r>
              <a:rPr lang="en-US" dirty="0" smtClean="0"/>
              <a:t>Revolutionized the music industry, precursor of iTunes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90688"/>
            <a:ext cx="3581400" cy="44677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820" y="504329"/>
            <a:ext cx="3386855" cy="9082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082" y="1690688"/>
            <a:ext cx="1288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Sean Parker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3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Facebook -&gt; Facebook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68991"/>
            <a:ext cx="4648200" cy="25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930957"/>
            <a:ext cx="2425700" cy="3661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8149" y="5802868"/>
            <a:ext cx="199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Social Network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924" y="226263"/>
            <a:ext cx="1464426" cy="14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9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79637"/>
            <a:ext cx="7886700" cy="2316163"/>
          </a:xfrm>
        </p:spPr>
        <p:txBody>
          <a:bodyPr/>
          <a:lstStyle/>
          <a:p>
            <a:pPr algn="ctr"/>
            <a:r>
              <a:rPr lang="en-US" altLang="zh-CN" dirty="0" smtClean="0"/>
              <a:t>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papers</a:t>
            </a:r>
            <a:r>
              <a:rPr lang="is-IS" altLang="zh-C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then, the new Internet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2" descr="mage result for the new internet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29143"/>
            <a:ext cx="7886700" cy="434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6</a:t>
            </a:fld>
            <a:endParaRPr lang="en-US"/>
          </a:p>
        </p:txBody>
      </p:sp>
      <p:pic>
        <p:nvPicPr>
          <p:cNvPr id="8194" name="Picture 2" descr="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38686"/>
            <a:ext cx="7886700" cy="4325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74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then, the new Internet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92262"/>
            <a:ext cx="7886700" cy="4351338"/>
          </a:xfrm>
        </p:spPr>
        <p:txBody>
          <a:bodyPr/>
          <a:lstStyle/>
          <a:p>
            <a:r>
              <a:rPr lang="en-US" dirty="0" err="1" smtClean="0"/>
              <a:t>Blockchain</a:t>
            </a:r>
            <a:r>
              <a:rPr lang="en-US" dirty="0" smtClean="0"/>
              <a:t> enables a new generation of decentralized Internet applications</a:t>
            </a:r>
          </a:p>
          <a:p>
            <a:pPr lvl="1"/>
            <a:r>
              <a:rPr lang="en-US" dirty="0" smtClean="0"/>
              <a:t>Bitcoin is only one of them</a:t>
            </a:r>
          </a:p>
          <a:p>
            <a:pPr lvl="1"/>
            <a:r>
              <a:rPr lang="en-US" dirty="0" smtClean="0"/>
              <a:t>Still a hype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7</a:t>
            </a:fld>
            <a:endParaRPr lang="en-US"/>
          </a:p>
        </p:txBody>
      </p:sp>
      <p:pic>
        <p:nvPicPr>
          <p:cNvPr id="9218" name="Picture 2" descr="mage result for blockchain applic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80458"/>
            <a:ext cx="71628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7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Overlay Networks -&gt; Today?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Major challenge: scalability (routing)</a:t>
            </a:r>
          </a:p>
          <a:p>
            <a:pPr lvl="1"/>
            <a:r>
              <a:rPr lang="en-US" dirty="0" smtClean="0"/>
              <a:t>Scale: millions or billions of keys</a:t>
            </a:r>
          </a:p>
          <a:p>
            <a:pPr lvl="1"/>
            <a:r>
              <a:rPr lang="en-US" dirty="0" smtClean="0"/>
              <a:t>Constraint: limited resource to host routing tables</a:t>
            </a:r>
          </a:p>
          <a:p>
            <a:endParaRPr lang="en-US" dirty="0"/>
          </a:p>
          <a:p>
            <a:r>
              <a:rPr lang="en-US" dirty="0" smtClean="0"/>
              <a:t>Does this still apply to today’s scenario?</a:t>
            </a:r>
          </a:p>
          <a:p>
            <a:pPr lvl="1"/>
            <a:r>
              <a:rPr lang="en-US" dirty="0" smtClean="0"/>
              <a:t>1 thousand </a:t>
            </a:r>
            <a:r>
              <a:rPr lang="en-US" dirty="0" smtClean="0"/>
              <a:t>keys* </a:t>
            </a:r>
            <a:r>
              <a:rPr lang="en-US" dirty="0" smtClean="0"/>
              <a:t>4 bytes/key = 4 KB</a:t>
            </a:r>
          </a:p>
          <a:p>
            <a:pPr lvl="1"/>
            <a:r>
              <a:rPr lang="en-US" dirty="0" smtClean="0"/>
              <a:t>1 million </a:t>
            </a:r>
            <a:r>
              <a:rPr lang="en-US" dirty="0" smtClean="0"/>
              <a:t>keys* </a:t>
            </a:r>
            <a:r>
              <a:rPr lang="en-US" dirty="0" smtClean="0"/>
              <a:t>4 bytes/key = 4 MB</a:t>
            </a:r>
          </a:p>
          <a:p>
            <a:pPr lvl="1"/>
            <a:r>
              <a:rPr lang="en-US" dirty="0" smtClean="0"/>
              <a:t>1 </a:t>
            </a:r>
            <a:r>
              <a:rPr lang="en-US" smtClean="0"/>
              <a:t>billion </a:t>
            </a:r>
            <a:r>
              <a:rPr lang="en-US" smtClean="0"/>
              <a:t>keys* </a:t>
            </a:r>
            <a:r>
              <a:rPr lang="en-US" dirty="0" smtClean="0"/>
              <a:t>4 bytes/key = 4 GB</a:t>
            </a:r>
          </a:p>
          <a:p>
            <a:endParaRPr lang="en-US" dirty="0"/>
          </a:p>
          <a:p>
            <a:r>
              <a:rPr lang="en-US" dirty="0" smtClean="0"/>
              <a:t>Useful properties: scalability (storage), load balance, fault-tolerance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7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00"/>
            <a:ext cx="7886700" cy="1538289"/>
          </a:xfrm>
        </p:spPr>
        <p:txBody>
          <a:bodyPr/>
          <a:lstStyle/>
          <a:p>
            <a:r>
              <a:rPr lang="en-US" dirty="0" smtClean="0"/>
              <a:t>Past: Overlay Networks -&gt; </a:t>
            </a:r>
            <a:br>
              <a:rPr lang="en-US" dirty="0" smtClean="0"/>
            </a:br>
            <a:r>
              <a:rPr lang="en-US" dirty="0" smtClean="0"/>
              <a:t>Today: Distributed Storage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7" y="1752601"/>
            <a:ext cx="3002609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BF9F-A6D6-9C44-9AC2-A799D1CC7BF8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1752600"/>
            <a:ext cx="4043507" cy="4603751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5902743"/>
            <a:ext cx="1219200" cy="8187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831" t="4296" r="2058" b="4725"/>
          <a:stretch/>
        </p:blipFill>
        <p:spPr>
          <a:xfrm>
            <a:off x="1847850" y="5876394"/>
            <a:ext cx="1190646" cy="8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1444</TotalTime>
  <Words>219</Words>
  <Application>Microsoft Macintosh PowerPoint</Application>
  <PresentationFormat>On-screen Show (4:3)</PresentationFormat>
  <Paragraphs>57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宋体</vt:lpstr>
      <vt:lpstr>Office Theme</vt:lpstr>
      <vt:lpstr>Overlay Networks</vt:lpstr>
      <vt:lpstr>The Start:</vt:lpstr>
      <vt:lpstr>The Facebook -&gt; Facebook </vt:lpstr>
      <vt:lpstr>Now the papers…</vt:lpstr>
      <vt:lpstr>And then, the new Internet…</vt:lpstr>
      <vt:lpstr>And then, the new Internet…</vt:lpstr>
      <vt:lpstr>And then, the new Internet…</vt:lpstr>
      <vt:lpstr>Overlay Networks -&gt; Today?</vt:lpstr>
      <vt:lpstr>Past: Overlay Networks -&gt;  Today: Distributed Storage</vt:lpstr>
      <vt:lpstr>Past: Overlay Networks -&gt;  Today: Anonymous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Q&amp;A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Jin</dc:creator>
  <cp:lastModifiedBy>Xin Jin</cp:lastModifiedBy>
  <cp:revision>206</cp:revision>
  <dcterms:created xsi:type="dcterms:W3CDTF">2017-09-02T14:15:58Z</dcterms:created>
  <dcterms:modified xsi:type="dcterms:W3CDTF">2019-09-19T17:38:03Z</dcterms:modified>
</cp:coreProperties>
</file>

<file path=docProps/thumbnail.jpeg>
</file>